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E1808D-930A-480C-9FAD-C3080583E931}"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A0BC9-6437-4865-9F14-E7E99F3FD1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1808D-930A-480C-9FAD-C3080583E931}"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A0BC9-6437-4865-9F14-E7E99F3FD1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1808D-930A-480C-9FAD-C3080583E931}"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A0BC9-6437-4865-9F14-E7E99F3FD1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1808D-930A-480C-9FAD-C3080583E931}"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A0BC9-6437-4865-9F14-E7E99F3FD1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E1808D-930A-480C-9FAD-C3080583E931}"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A0BC9-6437-4865-9F14-E7E99F3FD1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E1808D-930A-480C-9FAD-C3080583E931}"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A0BC9-6437-4865-9F14-E7E99F3FD1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E1808D-930A-480C-9FAD-C3080583E931}"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6A0BC9-6437-4865-9F14-E7E99F3FD1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E1808D-930A-480C-9FAD-C3080583E931}"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6A0BC9-6437-4865-9F14-E7E99F3FD1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E1808D-930A-480C-9FAD-C3080583E931}"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6A0BC9-6437-4865-9F14-E7E99F3FD1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E1808D-930A-480C-9FAD-C3080583E931}"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A0BC9-6437-4865-9F14-E7E99F3FD1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E1808D-930A-480C-9FAD-C3080583E931}"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A0BC9-6437-4865-9F14-E7E99F3FD1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E1808D-930A-480C-9FAD-C3080583E931}" type="datetimeFigureOut">
              <a:rPr lang="en-US" smtClean="0"/>
              <a:pPr/>
              <a:t>5/2/2020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6A0BC9-6437-4865-9F14-E7E99F3FD1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FUNDAMENTAL OPERATIONS </a:t>
            </a:r>
            <a:r>
              <a:rPr lang="en-US" dirty="0" smtClean="0"/>
              <a:t>IN COMPOUNDING</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Dr. </a:t>
            </a:r>
            <a:r>
              <a:rPr lang="en-US" dirty="0" err="1" smtClean="0"/>
              <a:t>Marriam</a:t>
            </a:r>
            <a:r>
              <a:rPr lang="en-US" dirty="0" smtClean="0"/>
              <a:t> </a:t>
            </a:r>
            <a:r>
              <a:rPr lang="en-US" dirty="0" err="1" smtClean="0"/>
              <a:t>Zaka</a:t>
            </a:r>
            <a:endParaRPr lang="en-US" dirty="0" smtClean="0"/>
          </a:p>
          <a:p>
            <a:r>
              <a:rPr lang="en-US" dirty="0" smtClean="0"/>
              <a:t>Lecturer </a:t>
            </a:r>
            <a:endParaRPr lang="en-US" dirty="0" smtClean="0"/>
          </a:p>
          <a:p>
            <a:r>
              <a:rPr lang="en-US" smtClean="0"/>
              <a:t>Institute </a:t>
            </a:r>
            <a:r>
              <a:rPr lang="en-US" dirty="0" smtClean="0"/>
              <a:t>of Pharmacy,</a:t>
            </a:r>
            <a:endParaRPr lang="en-US" dirty="0" smtClean="0"/>
          </a:p>
          <a:p>
            <a:r>
              <a:rPr lang="en-US" dirty="0" smtClean="0"/>
              <a:t>Faculty of Pharmaceutical and Allied Health Sciences</a:t>
            </a:r>
          </a:p>
          <a:p>
            <a:r>
              <a:rPr lang="en-US" dirty="0" smtClean="0"/>
              <a:t>LCWU, Lahore.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FOLLOWING STEPS ARE TAKEN IN DISSOLUTION TECHNIQUE</a:t>
            </a:r>
            <a:endParaRPr lang="en-US" dirty="0"/>
          </a:p>
        </p:txBody>
      </p:sp>
      <p:sp>
        <p:nvSpPr>
          <p:cNvPr id="3" name="Content Placeholder 2"/>
          <p:cNvSpPr>
            <a:spLocks noGrp="1"/>
          </p:cNvSpPr>
          <p:nvPr>
            <p:ph idx="1"/>
          </p:nvPr>
        </p:nvSpPr>
        <p:spPr/>
        <p:txBody>
          <a:bodyPr>
            <a:normAutofit fontScale="70000" lnSpcReduction="20000"/>
          </a:bodyPr>
          <a:lstStyle/>
          <a:p>
            <a:pPr>
              <a:buNone/>
            </a:pPr>
            <a:endParaRPr lang="en-US" dirty="0" smtClean="0"/>
          </a:p>
          <a:p>
            <a:pPr>
              <a:buNone/>
            </a:pPr>
            <a:r>
              <a:rPr lang="en-US" b="1" dirty="0" smtClean="0"/>
              <a:t>- POWDER THE DRUG IN MORTAR &amp; WEIGH THE REQUIRED QUANTITY OF THE POWDERED DRUG,</a:t>
            </a:r>
            <a:endParaRPr lang="en-US" dirty="0" smtClean="0"/>
          </a:p>
          <a:p>
            <a:pPr>
              <a:buNone/>
            </a:pPr>
            <a:r>
              <a:rPr lang="en-US" b="1" dirty="0" smtClean="0"/>
              <a:t>-PUT THE DRUG WITH THE LITTLE VOLUME OF THE SOLVENT IN THE CONICAL FLASK AND STIR WITH A GLASS ROD &amp; AGITATE BY SHAKING OR BY USING A MECHANICAL STIRRER,</a:t>
            </a:r>
          </a:p>
          <a:p>
            <a:pPr>
              <a:buFontTx/>
              <a:buChar char="-"/>
            </a:pPr>
            <a:endParaRPr lang="en-US" dirty="0" smtClean="0"/>
          </a:p>
          <a:p>
            <a:pPr>
              <a:buNone/>
            </a:pPr>
            <a:r>
              <a:rPr lang="en-US" b="1" dirty="0" smtClean="0"/>
              <a:t>- HEAT THE SOLUTION IF NEEDED AND OBTAIN A CLEAR SOLUTION,</a:t>
            </a:r>
            <a:endParaRPr lang="en-US" dirty="0" smtClean="0"/>
          </a:p>
          <a:p>
            <a:pPr>
              <a:buNone/>
            </a:pPr>
            <a:r>
              <a:rPr lang="en-US" b="1" dirty="0" smtClean="0"/>
              <a:t>-BRING THE SOLUTION TO ROOM TEMPERATURE BY COOLING,</a:t>
            </a:r>
            <a:endParaRPr lang="en-US" dirty="0" smtClean="0"/>
          </a:p>
          <a:p>
            <a:pPr>
              <a:buNone/>
            </a:pPr>
            <a:endParaRPr lang="en-US" dirty="0" smtClean="0"/>
          </a:p>
          <a:p>
            <a:pPr>
              <a:buNone/>
            </a:pPr>
            <a:r>
              <a:rPr lang="en-US" b="1" dirty="0" smtClean="0"/>
              <a:t>- TRANSFER THE SOLUTION TO A CONICAL MEASURE AND ADD MORE SOLVENT TO MAKE THE REQUIRED VOLUME OF THE SOLUTION</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4.FILTRATION</a:t>
            </a:r>
            <a:br>
              <a:rPr lang="en-US" dirty="0" smtClean="0"/>
            </a:br>
            <a:endParaRPr lang="en-US" dirty="0"/>
          </a:p>
        </p:txBody>
      </p:sp>
      <p:sp>
        <p:nvSpPr>
          <p:cNvPr id="3" name="Content Placeholder 2"/>
          <p:cNvSpPr>
            <a:spLocks noGrp="1"/>
          </p:cNvSpPr>
          <p:nvPr>
            <p:ph idx="1"/>
          </p:nvPr>
        </p:nvSpPr>
        <p:spPr>
          <a:xfrm>
            <a:off x="457200" y="838200"/>
            <a:ext cx="8229600" cy="5287963"/>
          </a:xfrm>
        </p:spPr>
        <p:txBody>
          <a:bodyPr>
            <a:normAutofit fontScale="55000" lnSpcReduction="20000"/>
          </a:bodyPr>
          <a:lstStyle/>
          <a:p>
            <a:r>
              <a:rPr lang="en-US" sz="3600" b="1" dirty="0" smtClean="0"/>
              <a:t>FILTRATION </a:t>
            </a:r>
            <a:r>
              <a:rPr lang="en-US" sz="3600" b="1" dirty="0"/>
              <a:t>IS THE PROCESS BY WHICH THE SOLID PARTICLES </a:t>
            </a:r>
            <a:r>
              <a:rPr lang="en-US" sz="3600" b="1" dirty="0" smtClean="0"/>
              <a:t>ARE REMOVED </a:t>
            </a:r>
            <a:r>
              <a:rPr lang="en-US" sz="3600" b="1" dirty="0"/>
              <a:t>FROM LIQUID OR GAS BY PASSING IT THROUGH APOROUS MEDIUM WHICH RETAINS THE SOLID PARTICLES </a:t>
            </a:r>
            <a:r>
              <a:rPr lang="en-US" sz="3600" b="1" dirty="0" smtClean="0"/>
              <a:t>BUT ALLOWS </a:t>
            </a:r>
            <a:r>
              <a:rPr lang="en-US" sz="3600" b="1" dirty="0"/>
              <a:t>THE LIQUID TO PASS</a:t>
            </a:r>
            <a:r>
              <a:rPr lang="en-US" sz="3600" b="1" dirty="0" smtClean="0"/>
              <a:t>.</a:t>
            </a:r>
          </a:p>
          <a:p>
            <a:pPr>
              <a:buNone/>
            </a:pPr>
            <a:endParaRPr lang="en-US" dirty="0" smtClean="0"/>
          </a:p>
          <a:p>
            <a:pPr>
              <a:buNone/>
            </a:pPr>
            <a:r>
              <a:rPr lang="en-US" dirty="0" smtClean="0"/>
              <a:t>•</a:t>
            </a:r>
            <a:r>
              <a:rPr lang="en-US" b="1" dirty="0"/>
              <a:t>THE RATE OF FILTRATION CAN BE INCREASED BY </a:t>
            </a:r>
            <a:r>
              <a:rPr lang="en-US" b="1" dirty="0" smtClean="0"/>
              <a:t>FOLLOWING WAYS:</a:t>
            </a:r>
          </a:p>
          <a:p>
            <a:pPr>
              <a:buFontTx/>
              <a:buChar char="-"/>
            </a:pPr>
            <a:r>
              <a:rPr lang="en-US" sz="3800" dirty="0" smtClean="0"/>
              <a:t>INCREASING </a:t>
            </a:r>
            <a:r>
              <a:rPr lang="en-US" sz="3800" dirty="0"/>
              <a:t>THE SURFACE AREA OF THE FILTER</a:t>
            </a:r>
            <a:r>
              <a:rPr lang="en-US" sz="3800" dirty="0" smtClean="0"/>
              <a:t>,</a:t>
            </a:r>
          </a:p>
          <a:p>
            <a:pPr>
              <a:buFontTx/>
              <a:buChar char="-"/>
            </a:pPr>
            <a:r>
              <a:rPr lang="en-US" sz="3800" dirty="0" smtClean="0"/>
              <a:t>REDUCING </a:t>
            </a:r>
            <a:r>
              <a:rPr lang="en-US" sz="3800" dirty="0"/>
              <a:t>THE VISCOSITY OF THE LIQUID BY HEATING THELIQUID</a:t>
            </a:r>
            <a:r>
              <a:rPr lang="en-US" sz="3800" dirty="0" smtClean="0"/>
              <a:t>,</a:t>
            </a:r>
          </a:p>
          <a:p>
            <a:pPr>
              <a:buFontTx/>
              <a:buChar char="-"/>
            </a:pPr>
            <a:r>
              <a:rPr lang="en-US" sz="3800" dirty="0" smtClean="0"/>
              <a:t> </a:t>
            </a:r>
            <a:r>
              <a:rPr lang="en-US" sz="3800" dirty="0"/>
              <a:t>INCREASING THE PRESSURE ACROSS THE FILTERING DEVICEEITHER BY APPLYING VACCUM BELOW IT OR BY INCREASING </a:t>
            </a:r>
            <a:r>
              <a:rPr lang="en-US" sz="3800" dirty="0" smtClean="0"/>
              <a:t>THE PRESSURE </a:t>
            </a:r>
            <a:r>
              <a:rPr lang="en-US" sz="3800" dirty="0"/>
              <a:t>OVER THE LIQUID BEING FILTERED</a:t>
            </a:r>
            <a:r>
              <a:rPr lang="en-US" sz="3800" dirty="0" smtClean="0"/>
              <a:t>,</a:t>
            </a:r>
          </a:p>
          <a:p>
            <a:pPr>
              <a:buFontTx/>
              <a:buChar char="-"/>
            </a:pPr>
            <a:r>
              <a:rPr lang="en-US" sz="3800" dirty="0" smtClean="0"/>
              <a:t>BY </a:t>
            </a:r>
            <a:r>
              <a:rPr lang="en-US" sz="3800" dirty="0"/>
              <a:t>USING HIGH POROSITY FILTERING MEDIUMS SUCH AS </a:t>
            </a:r>
            <a:r>
              <a:rPr lang="en-US" sz="3800" dirty="0" smtClean="0"/>
              <a:t>SINTERED GLASS </a:t>
            </a:r>
            <a:r>
              <a:rPr lang="en-US" sz="3800" dirty="0"/>
              <a:t>FILTER OR MEMBRANE FILTERS. GENERALLY </a:t>
            </a:r>
            <a:r>
              <a:rPr lang="en-US" sz="3800" dirty="0" smtClean="0"/>
              <a:t>A </a:t>
            </a:r>
            <a:r>
              <a:rPr lang="en-US" sz="3800" b="1" dirty="0" smtClean="0"/>
              <a:t>NO.3 FILTER </a:t>
            </a:r>
            <a:r>
              <a:rPr lang="en-US" sz="3800" dirty="0" smtClean="0"/>
              <a:t>IS </a:t>
            </a:r>
            <a:r>
              <a:rPr lang="en-US" sz="3800" dirty="0"/>
              <a:t>USED FOR SMALL VOLUMES FOR FILTRATION BY GRAVITY </a:t>
            </a:r>
            <a:r>
              <a:rPr lang="en-US" sz="3800" dirty="0" smtClean="0"/>
              <a:t>AND </a:t>
            </a:r>
            <a:r>
              <a:rPr lang="en-US" sz="3800" b="1" dirty="0" smtClean="0"/>
              <a:t>NO.4 FILTER </a:t>
            </a:r>
            <a:r>
              <a:rPr lang="en-US" sz="3800" dirty="0" smtClean="0"/>
              <a:t>FOR </a:t>
            </a:r>
            <a:r>
              <a:rPr lang="en-US" sz="3800" dirty="0"/>
              <a:t>LARGE VOLUMES BY VACCUM OR PRESSURE</a:t>
            </a:r>
            <a:r>
              <a:rPr lang="en-US" sz="3800" dirty="0" smtClean="0"/>
              <a:t>.</a:t>
            </a:r>
          </a:p>
          <a:p>
            <a:pPr>
              <a:buNone/>
            </a:pPr>
            <a:r>
              <a:rPr lang="en-US" sz="3800" dirty="0" smtClean="0"/>
              <a:t>•</a:t>
            </a:r>
            <a:r>
              <a:rPr lang="en-US" sz="3800" dirty="0"/>
              <a:t>SINTERED GLASS FILTERS ARE MADE FROM BOROSILICATE, </a:t>
            </a:r>
            <a:r>
              <a:rPr lang="en-US" sz="3800" dirty="0" smtClean="0"/>
              <a:t>VERY EXPENSIVE</a:t>
            </a:r>
            <a:r>
              <a:rPr lang="en-US" sz="3800" dirty="0"/>
              <a:t>, NOT USED IN PHARMACY LAB. OR FOR ROUTINE USE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FILTRATION</a:t>
            </a:r>
            <a:br>
              <a:rPr lang="en-US" dirty="0" smtClean="0"/>
            </a:br>
            <a:endParaRPr lang="en-US" dirty="0"/>
          </a:p>
        </p:txBody>
      </p:sp>
      <p:sp>
        <p:nvSpPr>
          <p:cNvPr id="3" name="Content Placeholder 2"/>
          <p:cNvSpPr>
            <a:spLocks noGrp="1"/>
          </p:cNvSpPr>
          <p:nvPr>
            <p:ph idx="1"/>
          </p:nvPr>
        </p:nvSpPr>
        <p:spPr>
          <a:xfrm>
            <a:off x="457200" y="838200"/>
            <a:ext cx="8229600" cy="5287963"/>
          </a:xfrm>
        </p:spPr>
        <p:txBody>
          <a:bodyPr>
            <a:normAutofit fontScale="62500" lnSpcReduction="20000"/>
          </a:bodyPr>
          <a:lstStyle/>
          <a:p>
            <a:pPr>
              <a:buNone/>
            </a:pPr>
            <a:endParaRPr lang="en-US" dirty="0"/>
          </a:p>
          <a:p>
            <a:r>
              <a:rPr lang="en-US" b="1" dirty="0"/>
              <a:t>A HIGH DEGREE OF CLARITY IS REQUIRED IN CASE OF </a:t>
            </a:r>
            <a:r>
              <a:rPr lang="en-US" b="1" dirty="0" smtClean="0"/>
              <a:t>ORAL SOLUTIONS </a:t>
            </a:r>
            <a:r>
              <a:rPr lang="en-US" b="1" dirty="0"/>
              <a:t>AND SOLUTIONS FOR APPLICATION TO SKIN </a:t>
            </a:r>
            <a:r>
              <a:rPr lang="en-US" b="1" dirty="0" smtClean="0"/>
              <a:t>OR MUCOUS </a:t>
            </a:r>
            <a:r>
              <a:rPr lang="en-US" b="1" dirty="0"/>
              <a:t>MEMBRANES OR ULCERATED AREAS.</a:t>
            </a:r>
            <a:endParaRPr lang="en-US" dirty="0"/>
          </a:p>
          <a:p>
            <a:pPr>
              <a:buNone/>
            </a:pPr>
            <a:endParaRPr lang="en-US" dirty="0"/>
          </a:p>
          <a:p>
            <a:r>
              <a:rPr lang="en-US" b="1" dirty="0"/>
              <a:t>IT IS NECESSARY TO ADJUST SOLUTIONS TO </a:t>
            </a:r>
            <a:r>
              <a:rPr lang="en-US" b="1" dirty="0" smtClean="0"/>
              <a:t>VOLUME THROUGH </a:t>
            </a:r>
            <a:r>
              <a:rPr lang="en-US" b="1" dirty="0"/>
              <a:t>THE FILTER AS FOLLOWS;</a:t>
            </a:r>
            <a:endParaRPr lang="en-US" dirty="0"/>
          </a:p>
          <a:p>
            <a:pPr>
              <a:buNone/>
            </a:pPr>
            <a:endParaRPr lang="en-US" dirty="0"/>
          </a:p>
          <a:p>
            <a:pPr>
              <a:buNone/>
            </a:pPr>
            <a:r>
              <a:rPr lang="en-US" b="1" dirty="0"/>
              <a:t>- WASH THROUGH THE FILTER USING A LITTLE OF </a:t>
            </a:r>
            <a:r>
              <a:rPr lang="en-US" b="1" dirty="0" smtClean="0"/>
              <a:t>THE VEHICLE </a:t>
            </a:r>
            <a:r>
              <a:rPr lang="en-US" b="1" dirty="0"/>
              <a:t>AND DISCARD THE WASHINGS,</a:t>
            </a:r>
            <a:endParaRPr lang="en-US" dirty="0"/>
          </a:p>
          <a:p>
            <a:pPr>
              <a:buNone/>
            </a:pPr>
            <a:endParaRPr lang="en-US" dirty="0"/>
          </a:p>
          <a:p>
            <a:pPr>
              <a:buNone/>
            </a:pPr>
            <a:r>
              <a:rPr lang="en-US" b="1" dirty="0"/>
              <a:t>- MAKE THE SOLUTION TO VOLUME AND PASS </a:t>
            </a:r>
            <a:r>
              <a:rPr lang="en-US" b="1" dirty="0" smtClean="0"/>
              <a:t>THROUGH THE </a:t>
            </a:r>
            <a:r>
              <a:rPr lang="en-US" b="1" dirty="0"/>
              <a:t>FILTER INTO A MEASURING DEVICE,</a:t>
            </a:r>
            <a:endParaRPr lang="en-US" dirty="0"/>
          </a:p>
          <a:p>
            <a:pPr>
              <a:buNone/>
            </a:pPr>
            <a:endParaRPr lang="en-US" dirty="0"/>
          </a:p>
          <a:p>
            <a:pPr>
              <a:buNone/>
            </a:pPr>
            <a:r>
              <a:rPr lang="en-US" b="1" dirty="0" smtClean="0"/>
              <a:t>-RINSE </a:t>
            </a:r>
            <a:r>
              <a:rPr lang="en-US" b="1" dirty="0"/>
              <a:t>THROUGH THE FILTER WITH THE </a:t>
            </a:r>
            <a:r>
              <a:rPr lang="en-US" b="1" dirty="0" smtClean="0"/>
              <a:t>SUFFICIENT QUANTITY </a:t>
            </a:r>
            <a:r>
              <a:rPr lang="en-US" b="1" dirty="0"/>
              <a:t>OF VEHICLE TO MAKE THE FINAL REQUIREDVOLUME.</a:t>
            </a:r>
            <a:endParaRPr lang="en-US" dirty="0"/>
          </a:p>
          <a:p>
            <a:pPr>
              <a:buNone/>
            </a:pP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5.MIXING &amp; MIXTURES</a:t>
            </a:r>
            <a:br>
              <a:rPr lang="en-US" dirty="0" smtClean="0"/>
            </a:br>
            <a:endParaRPr lang="en-US" dirty="0"/>
          </a:p>
        </p:txBody>
      </p:sp>
      <p:sp>
        <p:nvSpPr>
          <p:cNvPr id="3" name="Content Placeholder 2"/>
          <p:cNvSpPr>
            <a:spLocks noGrp="1"/>
          </p:cNvSpPr>
          <p:nvPr>
            <p:ph idx="1"/>
          </p:nvPr>
        </p:nvSpPr>
        <p:spPr>
          <a:xfrm>
            <a:off x="457200" y="838200"/>
            <a:ext cx="8229600" cy="5287963"/>
          </a:xfrm>
        </p:spPr>
        <p:txBody>
          <a:bodyPr>
            <a:normAutofit fontScale="85000" lnSpcReduction="20000"/>
          </a:bodyPr>
          <a:lstStyle/>
          <a:p>
            <a:pPr>
              <a:buNone/>
            </a:pPr>
            <a:endParaRPr lang="en-US" dirty="0" smtClean="0"/>
          </a:p>
          <a:p>
            <a:r>
              <a:rPr lang="en-US" dirty="0" smtClean="0"/>
              <a:t>MANY PHARMACEUTICAL PREPARATIONS CONSIST OFHOMOGENOUS MIXTURES OF TWO OR MORECOMPONENTS &amp; DEPENDING UPON THE COMPONENTSTHE MIXTURES ARE DIVIDED INTO FOUR CLASSES:</a:t>
            </a:r>
          </a:p>
          <a:p>
            <a:pPr marL="571500" indent="-571500">
              <a:buNone/>
            </a:pPr>
            <a:r>
              <a:rPr lang="en-US" dirty="0" smtClean="0"/>
              <a:t>I.MIXTURES OF LIQUIDS,</a:t>
            </a:r>
          </a:p>
          <a:p>
            <a:pPr marL="571500" indent="-571500">
              <a:buNone/>
            </a:pPr>
            <a:endParaRPr lang="en-US" dirty="0" smtClean="0"/>
          </a:p>
          <a:p>
            <a:pPr>
              <a:buNone/>
            </a:pPr>
            <a:r>
              <a:rPr lang="en-US" dirty="0" smtClean="0"/>
              <a:t>II. MIXTURES OF LIQUIDS AND SOLIDS,</a:t>
            </a:r>
          </a:p>
          <a:p>
            <a:pPr>
              <a:buNone/>
            </a:pPr>
            <a:endParaRPr lang="en-US" dirty="0" smtClean="0"/>
          </a:p>
          <a:p>
            <a:pPr>
              <a:buNone/>
            </a:pPr>
            <a:r>
              <a:rPr lang="en-US" dirty="0" smtClean="0"/>
              <a:t>III. MIXTURES OF SOLIDS,</a:t>
            </a:r>
          </a:p>
          <a:p>
            <a:pPr>
              <a:buNone/>
            </a:pPr>
            <a:endParaRPr lang="en-US" dirty="0" smtClean="0"/>
          </a:p>
          <a:p>
            <a:pPr>
              <a:buNone/>
            </a:pPr>
            <a:r>
              <a:rPr lang="en-US" dirty="0" smtClean="0"/>
              <a:t>IV. MIXTURES OF SEMISOLIDS.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MIXTURES OF LIQUIDS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THESE ARE OF TWO TYPES:</a:t>
            </a:r>
          </a:p>
          <a:p>
            <a:pPr>
              <a:buNone/>
            </a:pPr>
            <a:r>
              <a:rPr lang="en-US" dirty="0" smtClean="0"/>
              <a:t>A. HOMOGENOUS MIXTURES OF LIQUIDS CALLED SOLUTIONS: </a:t>
            </a:r>
          </a:p>
          <a:p>
            <a:r>
              <a:rPr lang="en-US" dirty="0" smtClean="0"/>
              <a:t>Contain readily miscible liquids, a mechanical stirrer or glass rod may be needed to mix them. Sometimes, an electric stirrer may be needed to mix liquids of high viscosity</a:t>
            </a:r>
          </a:p>
          <a:p>
            <a:pPr>
              <a:buNone/>
            </a:pPr>
            <a:r>
              <a:rPr lang="en-US" dirty="0" smtClean="0"/>
              <a:t>B. HETEROGENOUS MIXTURES OF LIQUIDS OR EMULSIONS:</a:t>
            </a:r>
          </a:p>
          <a:p>
            <a:r>
              <a:rPr lang="en-US" dirty="0" smtClean="0"/>
              <a:t>THESE INVOLVE MIXING OF TWO IMMISCIBLE LIQUIDS WITH THE HELP OF SUSPENDING AGENTS OR EMULGENTS AND BY LOCAL MIXING IN WHICH SHEAR IS APPLIED TO THE GLOBULES OF LIQUIDSI N A MORTAR &amp; PESTLE ON SMALL SCALE.</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MIXTURES OF LIQUIDS &amp; SOLIDS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THESE ARE ALSO OF TWO TYPES:</a:t>
            </a:r>
          </a:p>
          <a:p>
            <a:pPr>
              <a:buNone/>
            </a:pPr>
            <a:r>
              <a:rPr lang="en-US" dirty="0" smtClean="0"/>
              <a:t>A. HOMOGENOUS MIXTURE OR SOLUTIONS:</a:t>
            </a:r>
          </a:p>
          <a:p>
            <a:r>
              <a:rPr lang="en-US" dirty="0" smtClean="0"/>
              <a:t>IT INVOLVES SIMPLE DISSOLUTION OF A SOLUBLE SOLID INTO A LIQUID WHICH MAY BE ACHIEVED BY SHAKING OR STIRRING.</a:t>
            </a:r>
          </a:p>
          <a:p>
            <a:pPr>
              <a:buNone/>
            </a:pPr>
            <a:r>
              <a:rPr lang="en-US" dirty="0" smtClean="0"/>
              <a:t>B. HETEROGENOUS MIXTURES OR SUSPENSIONS:</a:t>
            </a:r>
          </a:p>
          <a:p>
            <a:r>
              <a:rPr lang="en-US" dirty="0" smtClean="0"/>
              <a:t>IN THIS VARIETY THE DISPENSED SOLID TENDS TO SEPARATE FROM DISPERSION MEDIUM SO PROPER MIXING IS REQUIRED TO OBTAIN A STABLE SUSPENSION. THIS IS GENERALLY DONE USING A MORTAR &amp; PESTLE ON SMALL SCALE.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MIXTURES OF SOLIDS:</a:t>
            </a:r>
            <a:br>
              <a:rPr lang="en-US" dirty="0" smtClean="0"/>
            </a:br>
            <a:endParaRPr lang="en-US" dirty="0"/>
          </a:p>
        </p:txBody>
      </p:sp>
      <p:sp>
        <p:nvSpPr>
          <p:cNvPr id="3" name="Content Placeholder 2"/>
          <p:cNvSpPr>
            <a:spLocks noGrp="1"/>
          </p:cNvSpPr>
          <p:nvPr>
            <p:ph idx="1"/>
          </p:nvPr>
        </p:nvSpPr>
        <p:spPr>
          <a:xfrm>
            <a:off x="457200" y="838200"/>
            <a:ext cx="8229600" cy="5287963"/>
          </a:xfrm>
        </p:spPr>
        <p:txBody>
          <a:bodyPr>
            <a:normAutofit fontScale="25000" lnSpcReduction="20000"/>
          </a:bodyPr>
          <a:lstStyle/>
          <a:p>
            <a:pPr>
              <a:buNone/>
            </a:pPr>
            <a:endParaRPr lang="en-US" dirty="0" smtClean="0"/>
          </a:p>
          <a:p>
            <a:r>
              <a:rPr lang="en-US" sz="7400" dirty="0" smtClean="0"/>
              <a:t>IT INVOLVES HOMOGENOUS MIXING OF SOLIDS IN POWDER STATE WHICH IS GENERALLY DIFFICULT TO ACHIEVE BECAUSE SOLIDS DO NOT MIX READILY AND ESPECIALY SO WHEN MINUTE QUANTITIES OF ONE SOLID IS TO BE MIXED WITH THE LARGER QUANTITIES OF OTHERS. THIS IS GENERALLY DONE IN MORTAR &amp; PESTEL AND FOLLOWING STEPS ARE OBSERVED IN THE PROCESS:</a:t>
            </a:r>
          </a:p>
          <a:p>
            <a:pPr>
              <a:buNone/>
            </a:pPr>
            <a:endParaRPr lang="en-US" sz="7400" dirty="0" smtClean="0"/>
          </a:p>
          <a:p>
            <a:pPr>
              <a:buNone/>
            </a:pPr>
            <a:r>
              <a:rPr lang="en-US" sz="7400" dirty="0" smtClean="0"/>
              <a:t>- ADD TO THE MORTAR THAT INGREDIENT FIRST WHICH IS PRESENT IN THE SMALLEST QUANTITY AND POWDER,</a:t>
            </a:r>
          </a:p>
          <a:p>
            <a:pPr>
              <a:buNone/>
            </a:pPr>
            <a:endParaRPr lang="en-US" sz="7400" dirty="0" smtClean="0"/>
          </a:p>
          <a:p>
            <a:pPr>
              <a:buNone/>
            </a:pPr>
            <a:r>
              <a:rPr lang="en-US" sz="7400" dirty="0" smtClean="0"/>
              <a:t>- ADD A QUANTITY OF THE SECOND SOLID THAT WILL APPROXIMATELY DOUBLE THE BULK OF MEDICAMENTS ALREADY PRESENT IN THE MORTAR,MIX LIGHTLY TO OBTAIN A POWDER WITHOUT ALLOWING PRESSURE WHICH MAY CAUSE CAKING OF INGREDIENTS.</a:t>
            </a:r>
          </a:p>
          <a:p>
            <a:pPr>
              <a:buNone/>
            </a:pPr>
            <a:endParaRPr lang="en-US" sz="7400" dirty="0" smtClean="0"/>
          </a:p>
          <a:p>
            <a:pPr>
              <a:buNone/>
            </a:pPr>
            <a:r>
              <a:rPr lang="en-US" sz="7400" dirty="0" smtClean="0"/>
              <a:t>- EVERY ADDITION OF INGREDIENT SHOULD BE SUCH THAT IT DOUBLES THE QUANTITY ALREADY PRESENT IN THE MORTAR. THIS ASSISTS HOMOGENOUS MIXING OF SOLIDS. REPEAT THE PROCESS UNTIL ALL THE SOLIDS HAVE BEEN CONSUMED,</a:t>
            </a:r>
          </a:p>
          <a:p>
            <a:pPr>
              <a:buNone/>
            </a:pPr>
            <a:endParaRPr lang="en-US" sz="7400" dirty="0" smtClean="0"/>
          </a:p>
          <a:p>
            <a:pPr>
              <a:buNone/>
            </a:pPr>
            <a:r>
              <a:rPr lang="en-US" sz="7400" dirty="0" smtClean="0"/>
              <a:t>- SEPARATE THE POWDER FROM THE BASE &amp; SIDES OF THE MORTAR USINGA SPATULA AND TRANSFER IT ON TO A CLEAN PAPER AND PEPARE THE REQUIED NUMBER OF DOSES BY ACCURATE WEIGHING</a:t>
            </a:r>
          </a:p>
          <a:p>
            <a:endParaRPr lang="en-US" sz="7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IV.MIXTURES CONTAINING SEMISOLIDS:</a:t>
            </a:r>
            <a:br>
              <a:rPr lang="en-US" dirty="0" smtClean="0"/>
            </a:br>
            <a:endParaRPr lang="en-US" dirty="0"/>
          </a:p>
        </p:txBody>
      </p:sp>
      <p:sp>
        <p:nvSpPr>
          <p:cNvPr id="3" name="Content Placeholder 2"/>
          <p:cNvSpPr>
            <a:spLocks noGrp="1"/>
          </p:cNvSpPr>
          <p:nvPr>
            <p:ph idx="1"/>
          </p:nvPr>
        </p:nvSpPr>
        <p:spPr>
          <a:xfrm>
            <a:off x="457200" y="1219200"/>
            <a:ext cx="8229600" cy="4906963"/>
          </a:xfrm>
        </p:spPr>
        <p:txBody>
          <a:bodyPr>
            <a:normAutofit fontScale="25000" lnSpcReduction="20000"/>
          </a:bodyPr>
          <a:lstStyle/>
          <a:p>
            <a:r>
              <a:rPr lang="en-US" sz="8000" dirty="0" smtClean="0"/>
              <a:t>IT INVOLVES MIXING A SOLID AND / OR A LIQUID INTO A BASE CONSISTING OF ONE OR MORE SEMISOLIDS. FOR EXAMPLE:</a:t>
            </a:r>
          </a:p>
          <a:p>
            <a:pPr>
              <a:buNone/>
            </a:pPr>
            <a:endParaRPr lang="en-US" sz="8000" dirty="0" smtClean="0"/>
          </a:p>
          <a:p>
            <a:pPr>
              <a:buNone/>
            </a:pPr>
            <a:r>
              <a:rPr lang="en-US" sz="8000" dirty="0" smtClean="0"/>
              <a:t>- OINTMENT,</a:t>
            </a:r>
          </a:p>
          <a:p>
            <a:pPr>
              <a:buNone/>
            </a:pPr>
            <a:endParaRPr lang="en-US" sz="8000" dirty="0" smtClean="0"/>
          </a:p>
          <a:p>
            <a:pPr>
              <a:buNone/>
            </a:pPr>
            <a:r>
              <a:rPr lang="en-US" sz="8000" dirty="0" smtClean="0"/>
              <a:t>- PASTE,</a:t>
            </a:r>
          </a:p>
          <a:p>
            <a:pPr>
              <a:buNone/>
            </a:pPr>
            <a:endParaRPr lang="en-US" sz="8000" dirty="0" smtClean="0"/>
          </a:p>
          <a:p>
            <a:pPr>
              <a:buNone/>
            </a:pPr>
            <a:r>
              <a:rPr lang="en-US" sz="8000" dirty="0" smtClean="0"/>
              <a:t>- SUPPOSITORIES.</a:t>
            </a:r>
          </a:p>
          <a:p>
            <a:pPr>
              <a:buNone/>
            </a:pPr>
            <a:endParaRPr lang="en-US" sz="8000" dirty="0" smtClean="0"/>
          </a:p>
          <a:p>
            <a:r>
              <a:rPr lang="en-US" sz="8000" dirty="0" smtClean="0"/>
              <a:t>THE FOLLOWING PROCEDURE IS ADOPTED:</a:t>
            </a:r>
          </a:p>
          <a:p>
            <a:pPr>
              <a:buNone/>
            </a:pPr>
            <a:endParaRPr lang="en-US" sz="8000" dirty="0" smtClean="0"/>
          </a:p>
          <a:p>
            <a:pPr>
              <a:buNone/>
            </a:pPr>
            <a:r>
              <a:rPr lang="en-US" sz="8000" b="1" dirty="0" smtClean="0"/>
              <a:t>1. PREPARE THE BASE OF OINTMENT OR PASTE</a:t>
            </a:r>
          </a:p>
          <a:p>
            <a:pPr>
              <a:buNone/>
            </a:pPr>
            <a:r>
              <a:rPr lang="en-US" sz="8000" dirty="0" smtClean="0"/>
              <a:t>WHICH MAY CONTAIN LIQUIDS, SUCH AS LIQUID PARAFFIN, SEMI-SOLIDS SUCH AS WOOL FAT &amp; SOFT PARAFFIN AND ALSO SOLIDS SUCH ASCETOSTEARYL  ALCOHOL  &amp;  HARD-PARAFFIN.</a:t>
            </a:r>
          </a:p>
          <a:p>
            <a:pPr>
              <a:buNone/>
            </a:pPr>
            <a:endParaRPr lang="en-US" sz="8000" dirty="0" smtClean="0"/>
          </a:p>
          <a:p>
            <a:pPr>
              <a:buNone/>
            </a:pPr>
            <a:r>
              <a:rPr lang="en-US" sz="8000" dirty="0" smtClean="0"/>
              <a:t>- THE INGREDIENTS ARE MELTED TOGATHER IN A DISH OVER A WATER BATH AND STIRRED WELL TAKING CARE TO AVOID OVERHEATING. THIS IS DONE TO OBTAIN A HOMOGENOUS MIXTRURE.</a:t>
            </a:r>
          </a:p>
          <a:p>
            <a:pPr>
              <a:buNone/>
            </a:pPr>
            <a:r>
              <a:rPr lang="en-US" sz="4200" dirty="0" smtClean="0"/>
              <a:t>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IV.MIXTURES CONTAINING SEMISOLIDS</a:t>
            </a:r>
            <a:endParaRPr lang="en-US" dirty="0"/>
          </a:p>
        </p:txBody>
      </p:sp>
      <p:sp>
        <p:nvSpPr>
          <p:cNvPr id="3" name="Content Placeholder 2"/>
          <p:cNvSpPr>
            <a:spLocks noGrp="1"/>
          </p:cNvSpPr>
          <p:nvPr>
            <p:ph idx="1"/>
          </p:nvPr>
        </p:nvSpPr>
        <p:spPr/>
        <p:txBody>
          <a:bodyPr>
            <a:normAutofit fontScale="70000" lnSpcReduction="20000"/>
          </a:bodyPr>
          <a:lstStyle/>
          <a:p>
            <a:pPr>
              <a:buNone/>
            </a:pPr>
            <a:endParaRPr lang="en-US" dirty="0" smtClean="0"/>
          </a:p>
          <a:p>
            <a:pPr>
              <a:buNone/>
            </a:pPr>
            <a:r>
              <a:rPr lang="en-US" b="1" dirty="0" smtClean="0"/>
              <a:t>2. INCORPOATE ANY SOLID INGREDIENTS</a:t>
            </a:r>
            <a:r>
              <a:rPr lang="en-US" dirty="0" smtClean="0"/>
              <a:t> </a:t>
            </a:r>
          </a:p>
          <a:p>
            <a:r>
              <a:rPr lang="en-US" dirty="0" smtClean="0"/>
              <a:t>BY FIRST RUBBING THEM INTO A SMALL QUANTITY OF THE BASE. THE REST OF THE BASE IS ADDED GRADUALLY AND MIXING CONTINUED UNTIL THE MEDICAMENTS ARE THOROUGHLY MIXED.</a:t>
            </a:r>
          </a:p>
          <a:p>
            <a:pPr>
              <a:buNone/>
            </a:pPr>
            <a:r>
              <a:rPr lang="en-US" dirty="0"/>
              <a:t> </a:t>
            </a:r>
            <a:endParaRPr lang="en-US" dirty="0" smtClean="0"/>
          </a:p>
          <a:p>
            <a:pPr>
              <a:buNone/>
            </a:pPr>
            <a:r>
              <a:rPr lang="en-US" b="1" dirty="0" smtClean="0"/>
              <a:t>3. INCORPORATE ANY LIQUIDS WITH THE BASE</a:t>
            </a:r>
          </a:p>
          <a:p>
            <a:pPr>
              <a:buNone/>
            </a:pPr>
            <a:r>
              <a:rPr lang="en-US" dirty="0" smtClean="0"/>
              <a:t> </a:t>
            </a:r>
            <a:r>
              <a:rPr lang="en-US" dirty="0"/>
              <a:t> </a:t>
            </a:r>
            <a:r>
              <a:rPr lang="en-US" dirty="0" smtClean="0"/>
              <a:t>   AFTER COOLING IT TO THE ROOM TEMPERATURE. VOLATILE LIQUIDS AND HEAT LABILE LIQUIDS SHOULD NOT BE ADDED UNTIL THE TEMPERATURE OF THE BASE IS BELOW 40-C.</a:t>
            </a:r>
          </a:p>
          <a:p>
            <a:pPr>
              <a:buNone/>
            </a:pPr>
            <a:endParaRPr lang="en-US" dirty="0" smtClean="0"/>
          </a:p>
          <a:p>
            <a:r>
              <a:rPr lang="en-US" dirty="0" smtClean="0"/>
              <a:t>THE SOLIDS AND LIQUIDS INGREDIENTS ARE GENERALLY ADDED WITH THE BASE ON LARGE WARM TILE USING A FLEXIBLE SPATULA OR IN A WARM MORTAR USING PESTLE.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6.SIZE-REDUCTION</a:t>
            </a:r>
            <a:br>
              <a:rPr lang="en-US" dirty="0" smtClean="0"/>
            </a:br>
            <a:endParaRPr lang="en-US" dirty="0"/>
          </a:p>
        </p:txBody>
      </p:sp>
      <p:sp>
        <p:nvSpPr>
          <p:cNvPr id="3" name="Content Placeholder 2"/>
          <p:cNvSpPr>
            <a:spLocks noGrp="1"/>
          </p:cNvSpPr>
          <p:nvPr>
            <p:ph idx="1"/>
          </p:nvPr>
        </p:nvSpPr>
        <p:spPr>
          <a:xfrm>
            <a:off x="457200" y="762000"/>
            <a:ext cx="8229600" cy="5364163"/>
          </a:xfrm>
        </p:spPr>
        <p:txBody>
          <a:bodyPr>
            <a:normAutofit fontScale="62500" lnSpcReduction="20000"/>
          </a:bodyPr>
          <a:lstStyle/>
          <a:p>
            <a:pPr>
              <a:buNone/>
            </a:pPr>
            <a:endParaRPr lang="en-US" dirty="0" smtClean="0"/>
          </a:p>
          <a:p>
            <a:r>
              <a:rPr lang="en-US" dirty="0" smtClean="0"/>
              <a:t>SIZE REDUCTION OR COMMUNITION:</a:t>
            </a:r>
          </a:p>
          <a:p>
            <a:r>
              <a:rPr lang="en-US" dirty="0" smtClean="0"/>
              <a:t>IS THE PROCESS OF REDUCING DRUGS INTO SMALLER PIECES WHICH MAY BE COARSE PARTICLES OR FINE POWDERS. </a:t>
            </a:r>
          </a:p>
          <a:p>
            <a:r>
              <a:rPr lang="en-US" dirty="0" smtClean="0"/>
              <a:t>THE ADVANTAGES OF SIZE REDUCTION ARE FOLLOWING:</a:t>
            </a:r>
          </a:p>
          <a:p>
            <a:pPr marL="514350" indent="-514350">
              <a:buAutoNum type="arabicPeriod"/>
            </a:pPr>
            <a:r>
              <a:rPr lang="en-US" dirty="0" smtClean="0"/>
              <a:t> PROMOTES MIXING,</a:t>
            </a:r>
          </a:p>
          <a:p>
            <a:pPr marL="514350" indent="-514350">
              <a:buFont typeface="+mj-lt"/>
              <a:buAutoNum type="arabicPeriod"/>
            </a:pPr>
            <a:r>
              <a:rPr lang="en-US" dirty="0" smtClean="0"/>
              <a:t> PROMOTES SUSPENDING,</a:t>
            </a:r>
          </a:p>
          <a:p>
            <a:pPr marL="514350" indent="-514350">
              <a:buFont typeface="+mj-lt"/>
              <a:buAutoNum type="arabicPeriod"/>
            </a:pPr>
            <a:r>
              <a:rPr lang="en-US" dirty="0" smtClean="0"/>
              <a:t> FACILITATES DISSOLUTION,</a:t>
            </a:r>
          </a:p>
          <a:p>
            <a:pPr marL="514350" indent="-514350">
              <a:buFont typeface="+mj-lt"/>
              <a:buAutoNum type="arabicPeriod"/>
            </a:pPr>
            <a:r>
              <a:rPr lang="en-US" dirty="0" smtClean="0"/>
              <a:t> INCREASES RATE OF ABSORPTION FROM GIT,</a:t>
            </a:r>
          </a:p>
          <a:p>
            <a:pPr marL="514350" indent="-514350">
              <a:buFont typeface="+mj-lt"/>
              <a:buAutoNum type="arabicPeriod"/>
            </a:pPr>
            <a:r>
              <a:rPr lang="en-US" dirty="0" smtClean="0"/>
              <a:t> YIELDS PREPARATION SUITABLE FOR USE ON MUCUSMEMBRANES   OR SKIN BECAUSE IT PREVENTS GRITTINESS AND IRRITATION ON APPLICATION.</a:t>
            </a:r>
          </a:p>
          <a:p>
            <a:pPr marL="514350" indent="-514350">
              <a:buFont typeface="+mj-lt"/>
              <a:buAutoNum type="arabicPeriod"/>
            </a:pPr>
            <a:r>
              <a:rPr lang="en-US" dirty="0" smtClean="0"/>
              <a:t>ON SMALL SCALE THIS IS ACHIEVED BY THE PROCESSES OF:</a:t>
            </a:r>
          </a:p>
          <a:p>
            <a:pPr marL="514350" indent="-514350">
              <a:buNone/>
            </a:pPr>
            <a:endParaRPr lang="en-US" dirty="0" smtClean="0"/>
          </a:p>
          <a:p>
            <a:pPr>
              <a:buNone/>
            </a:pPr>
            <a:r>
              <a:rPr lang="en-US" dirty="0" smtClean="0"/>
              <a:t>-DRY GRINDING, AND</a:t>
            </a:r>
          </a:p>
          <a:p>
            <a:pPr>
              <a:buNone/>
            </a:pPr>
            <a:endParaRPr lang="en-US" dirty="0" smtClean="0"/>
          </a:p>
          <a:p>
            <a:pPr>
              <a:buNone/>
            </a:pPr>
            <a:r>
              <a:rPr lang="en-US" dirty="0" smtClean="0"/>
              <a:t>- WET GRINDING OR LEVIGATION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FUNDAMENTAL OPERATIONS IN COMPOUNDING</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sz="3400" dirty="0"/>
              <a:t>•COMPOUNDING &amp; DISPENSING IS </a:t>
            </a:r>
            <a:r>
              <a:rPr lang="en-US" sz="3400" dirty="0" smtClean="0"/>
              <a:t>CONCERNED WITH </a:t>
            </a:r>
            <a:r>
              <a:rPr lang="en-US" sz="3400" dirty="0"/>
              <a:t>THE PREPARATION OF MEDICINES </a:t>
            </a:r>
            <a:r>
              <a:rPr lang="en-US" sz="3400" dirty="0" smtClean="0"/>
              <a:t>FROM BASIC</a:t>
            </a:r>
            <a:r>
              <a:rPr lang="en-US" sz="3400" dirty="0"/>
              <a:t> </a:t>
            </a:r>
            <a:r>
              <a:rPr lang="en-US" sz="3400" b="1" dirty="0"/>
              <a:t>INGREDIENTS</a:t>
            </a:r>
            <a:r>
              <a:rPr lang="en-US" sz="3400" dirty="0"/>
              <a:t> IN SMALL QUANTITIES. </a:t>
            </a:r>
            <a:endParaRPr lang="en-US" sz="3400" dirty="0" smtClean="0"/>
          </a:p>
          <a:p>
            <a:r>
              <a:rPr lang="en-US" sz="3400" dirty="0" smtClean="0"/>
              <a:t>THE ACCURATE </a:t>
            </a:r>
            <a:r>
              <a:rPr lang="en-US" sz="3400" dirty="0"/>
              <a:t>&amp; ELEGANT COMPOUNDING OFMEDICINES REQUIRES EXPERTISE IN </a:t>
            </a:r>
            <a:r>
              <a:rPr lang="en-US" sz="3400" dirty="0" smtClean="0"/>
              <a:t>SEVERAL FUNDAMENTAL </a:t>
            </a:r>
            <a:r>
              <a:rPr lang="en-US" sz="3400" dirty="0"/>
              <a:t>OPERATIONS WHICH </a:t>
            </a:r>
            <a:r>
              <a:rPr lang="en-US" sz="3400" dirty="0" smtClean="0"/>
              <a:t>ARE FOLLOWING </a:t>
            </a:r>
            <a:r>
              <a:rPr lang="en-US" sz="3400" dirty="0"/>
              <a:t>:</a:t>
            </a:r>
          </a:p>
          <a:p>
            <a:pPr>
              <a:buNone/>
            </a:pPr>
            <a:r>
              <a:rPr lang="en-US" sz="3400" dirty="0" smtClean="0"/>
              <a:t>1</a:t>
            </a:r>
            <a:r>
              <a:rPr lang="en-US" sz="3400" dirty="0"/>
              <a:t>. </a:t>
            </a:r>
            <a:r>
              <a:rPr lang="en-US" sz="3400" dirty="0" smtClean="0"/>
              <a:t>WEIGHING,</a:t>
            </a:r>
          </a:p>
          <a:p>
            <a:pPr>
              <a:buNone/>
            </a:pPr>
            <a:r>
              <a:rPr lang="en-US" sz="3400" dirty="0" smtClean="0"/>
              <a:t>2</a:t>
            </a:r>
            <a:r>
              <a:rPr lang="en-US" sz="3400" dirty="0"/>
              <a:t>. MEASUREMENT OF LIQUIDS</a:t>
            </a:r>
            <a:r>
              <a:rPr lang="en-US" sz="3400" dirty="0" smtClean="0"/>
              <a:t>, </a:t>
            </a:r>
          </a:p>
          <a:p>
            <a:pPr>
              <a:buNone/>
            </a:pPr>
            <a:r>
              <a:rPr lang="en-US" sz="3400" dirty="0" smtClean="0"/>
              <a:t>3</a:t>
            </a:r>
            <a:r>
              <a:rPr lang="en-US" sz="3400" dirty="0"/>
              <a:t>. </a:t>
            </a:r>
            <a:r>
              <a:rPr lang="en-US" sz="3400" dirty="0" smtClean="0"/>
              <a:t>DISSOLUTION,</a:t>
            </a:r>
          </a:p>
          <a:p>
            <a:pPr>
              <a:buNone/>
            </a:pPr>
            <a:r>
              <a:rPr lang="en-US" sz="3400" dirty="0" smtClean="0"/>
              <a:t>4</a:t>
            </a:r>
            <a:r>
              <a:rPr lang="en-US" sz="3400" dirty="0"/>
              <a:t>. FILTRATION,</a:t>
            </a:r>
          </a:p>
          <a:p>
            <a:pPr>
              <a:buNone/>
            </a:pPr>
            <a:r>
              <a:rPr lang="en-US" sz="3400" dirty="0" smtClean="0"/>
              <a:t>5. MIXING, </a:t>
            </a:r>
          </a:p>
          <a:p>
            <a:pPr>
              <a:buNone/>
            </a:pPr>
            <a:r>
              <a:rPr lang="en-US" sz="3400" dirty="0" smtClean="0"/>
              <a:t>6. SIZE REDUCTION,</a:t>
            </a:r>
          </a:p>
          <a:p>
            <a:pPr>
              <a:buNone/>
            </a:pPr>
            <a:r>
              <a:rPr lang="en-US" sz="3400" dirty="0" smtClean="0"/>
              <a:t>7</a:t>
            </a:r>
            <a:r>
              <a:rPr lang="en-US" sz="3400" dirty="0"/>
              <a:t>. SIZE SEPARATION</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dirty="0" smtClean="0"/>
              <a:t>SIZE-REDUCTION</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1. DRY GRINDING:</a:t>
            </a:r>
          </a:p>
          <a:p>
            <a:r>
              <a:rPr lang="en-US" dirty="0" smtClean="0"/>
              <a:t>IT INVOLVES BREAKING THE INGREDIENT IN A MORTAR &amp; PESTLE. SIZE REDUCTION IS DONE BY COMPRESSION BETWEEN THE FLAT HEAD OF PESTLE AND BOTTOM OF THE MORTAR AND ATRITION BY SHEARING ACTION OF THE PESTLE.</a:t>
            </a:r>
          </a:p>
          <a:p>
            <a:pPr>
              <a:buNone/>
            </a:pPr>
            <a:r>
              <a:rPr lang="en-US" dirty="0" smtClean="0"/>
              <a:t> 2. WET GRINDING OR LEVIGATION:</a:t>
            </a:r>
          </a:p>
          <a:p>
            <a:r>
              <a:rPr lang="en-US" dirty="0" smtClean="0"/>
              <a:t>THIS INVOLVES PREPARING AQUEOUS SUSPENSIONS. THE INGREDIENTS ARE MADE INTO PASTE WITH WATER AND GROUND IN MORTAR. IN CASE OF PREPARATION OF SEMI-SOLID PREPARATIONS, THE MEDICAMENT IS RUBBED DOWN WITH THE WARM BASE ON A WARM TILE OR IN WARM MORTAR</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7.SIZE SEPARATION</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n-US" dirty="0" smtClean="0"/>
              <a:t>SIZE SEPARATION IS DONE TO SEPARATE PARTCLES OF THE SPECIALIZED SIZE FROM A MEDICAMENT BY SIFTING. </a:t>
            </a:r>
          </a:p>
          <a:p>
            <a:r>
              <a:rPr lang="en-US" dirty="0" smtClean="0"/>
              <a:t>GENERALLY WIRE MESH SIEVES ARE USED.</a:t>
            </a:r>
          </a:p>
          <a:p>
            <a:pPr>
              <a:buNone/>
            </a:pPr>
            <a:r>
              <a:rPr lang="en-US" dirty="0" smtClean="0"/>
              <a:t>•  FOR DUSTING POWDERS FINE POWDERS ARE PASSED THROUGH THE APERTURE OF 180 MICRO-MILIMETER (NO. 85 SIEVE).</a:t>
            </a:r>
          </a:p>
          <a:p>
            <a:pPr>
              <a:buNone/>
            </a:pPr>
            <a:r>
              <a:rPr lang="en-US" dirty="0" smtClean="0"/>
              <a:t>•FOR ORAL POWDERS OR FOR POWDERS FOR EXTERNAL USE MESH SIZE OF 250 MICRO MILIMETER OR SIEVE NO. 120 IS USED.</a:t>
            </a:r>
          </a:p>
          <a:p>
            <a:pPr>
              <a:buNone/>
            </a:pPr>
            <a:r>
              <a:rPr lang="en-US" dirty="0" smtClean="0"/>
              <a:t>•FOR ABRASIVE TOOTH POWDERS  A NO. 60 SIEVE IS USED.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229600" cy="914400"/>
          </a:xfrm>
        </p:spPr>
        <p:txBody>
          <a:bodyPr>
            <a:normAutofit fontScale="90000"/>
          </a:bodyPr>
          <a:lstStyle/>
          <a:p>
            <a:r>
              <a:rPr lang="en-US" b="1" dirty="0" smtClean="0"/>
              <a:t>1. WEIGHING:</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762000"/>
            <a:ext cx="8229600" cy="5364163"/>
          </a:xfrm>
        </p:spPr>
        <p:txBody>
          <a:bodyPr>
            <a:noAutofit/>
          </a:bodyPr>
          <a:lstStyle/>
          <a:p>
            <a:r>
              <a:rPr lang="en-US" sz="2400" dirty="0" smtClean="0"/>
              <a:t>MOST </a:t>
            </a:r>
            <a:r>
              <a:rPr lang="en-US" sz="2400" dirty="0"/>
              <a:t>IMPORTANT STEP UPON WHICH SUCCESS OF </a:t>
            </a:r>
            <a:r>
              <a:rPr lang="en-US" sz="2400" dirty="0" smtClean="0"/>
              <a:t>ALL THESE </a:t>
            </a:r>
            <a:r>
              <a:rPr lang="en-US" sz="2400" dirty="0"/>
              <a:t>OPERATIONS IN PHARMACY DEPENDS</a:t>
            </a:r>
            <a:r>
              <a:rPr lang="en-US" sz="2400" dirty="0" smtClean="0"/>
              <a:t>.</a:t>
            </a:r>
          </a:p>
          <a:p>
            <a:pPr>
              <a:buNone/>
            </a:pPr>
            <a:r>
              <a:rPr lang="en-US" sz="2400" dirty="0" smtClean="0"/>
              <a:t>•</a:t>
            </a:r>
            <a:r>
              <a:rPr lang="en-US" sz="2400" dirty="0"/>
              <a:t>PROPER WEIGHING DEPENDS ON A </a:t>
            </a:r>
            <a:r>
              <a:rPr lang="en-US" sz="2400" dirty="0" smtClean="0"/>
              <a:t>THOROUGH KNOWLEDGE </a:t>
            </a:r>
            <a:r>
              <a:rPr lang="en-US" sz="2400" dirty="0"/>
              <a:t>OF BALANCE, ITS PRINCIPLE, ITS CARE &amp;PROPER USE</a:t>
            </a:r>
            <a:r>
              <a:rPr lang="en-US" sz="2400" dirty="0" smtClean="0"/>
              <a:t>.</a:t>
            </a:r>
          </a:p>
          <a:p>
            <a:pPr>
              <a:buNone/>
            </a:pPr>
            <a:r>
              <a:rPr lang="en-US" sz="2400" dirty="0" smtClean="0"/>
              <a:t>•</a:t>
            </a:r>
            <a:r>
              <a:rPr lang="en-US" sz="2400" dirty="0"/>
              <a:t>DURING COMPOUNDING &amp; DISPENSING OF MEDICINES,WEIGHING IS CARRIED OUT ON A DISPENSING BALANCE. ALLOF YOU HAVE BEEN PROVIDED WITH SUCH A BALANCE</a:t>
            </a:r>
            <a:r>
              <a:rPr lang="en-US" sz="2400" dirty="0" smtClean="0"/>
              <a:t>.</a:t>
            </a:r>
          </a:p>
          <a:p>
            <a:pPr>
              <a:buNone/>
            </a:pPr>
            <a:r>
              <a:rPr lang="en-US" sz="2400" dirty="0" smtClean="0"/>
              <a:t>•</a:t>
            </a:r>
            <a:r>
              <a:rPr lang="en-US" sz="2400" dirty="0"/>
              <a:t>WHEN THE LOAD IS PLACED ON THE PANS OF THE BALANCE,THE HORIZONTAL </a:t>
            </a:r>
            <a:r>
              <a:rPr lang="en-US" sz="2400" b="1" dirty="0"/>
              <a:t>METAL BEAM</a:t>
            </a:r>
            <a:r>
              <a:rPr lang="en-US" sz="2400" dirty="0"/>
              <a:t> MOVES AROUND THECENTRAL FULCRUM AND DEFLECTION FROM THEHORIZONTAL IS INDICATED BY THE MOVEMENT OF APOINTER FIXED IN THE CENTER OF THE BEAM WHICH COMESIN THE CENTER WHEN THE WEIGHTS IN THE TWO PANS </a:t>
            </a:r>
            <a:r>
              <a:rPr lang="en-US" sz="2400" dirty="0" smtClean="0"/>
              <a:t>ARE EQUALLY </a:t>
            </a:r>
            <a:r>
              <a:rPr lang="en-US" sz="2400" dirty="0"/>
              <a:t>BALANCED.</a:t>
            </a:r>
          </a:p>
          <a:p>
            <a:pPr>
              <a:buNone/>
            </a:pPr>
            <a:r>
              <a:rPr lang="en-US" sz="2400" dirty="0" smtClean="0"/>
              <a:t/>
            </a:r>
            <a:br>
              <a:rPr lang="en-US" sz="2400" dirty="0" smtClean="0"/>
            </a:b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WEIGHING IN PHARMACY</a:t>
            </a:r>
            <a:br>
              <a:rPr lang="en-US" dirty="0" smtClean="0"/>
            </a:br>
            <a:endParaRPr lang="en-US" dirty="0"/>
          </a:p>
        </p:txBody>
      </p:sp>
      <p:sp>
        <p:nvSpPr>
          <p:cNvPr id="3" name="Content Placeholder 2"/>
          <p:cNvSpPr>
            <a:spLocks noGrp="1"/>
          </p:cNvSpPr>
          <p:nvPr>
            <p:ph idx="1"/>
          </p:nvPr>
        </p:nvSpPr>
        <p:spPr>
          <a:xfrm>
            <a:off x="457200" y="914400"/>
            <a:ext cx="8229600" cy="5211763"/>
          </a:xfrm>
        </p:spPr>
        <p:txBody>
          <a:bodyPr>
            <a:noAutofit/>
          </a:bodyPr>
          <a:lstStyle/>
          <a:p>
            <a:r>
              <a:rPr lang="en-US" sz="2400" b="1" dirty="0" smtClean="0"/>
              <a:t>FOLLOWING </a:t>
            </a:r>
            <a:r>
              <a:rPr lang="en-US" sz="2400" b="1" dirty="0"/>
              <a:t>TECHNIQUE SHOULD BE FOLLOWED WHILEWEIGHING THE MEDICINAL INGREDIENTS:</a:t>
            </a:r>
            <a:endParaRPr lang="en-US" sz="2400" dirty="0"/>
          </a:p>
          <a:p>
            <a:pPr>
              <a:buNone/>
            </a:pPr>
            <a:r>
              <a:rPr lang="en-US" sz="2400" dirty="0"/>
              <a:t>•PLACE THE BALANCE IN A WELL LIT AREA FREE FROM DUST&amp; PLACE IT OVER THE RUBBER </a:t>
            </a:r>
            <a:r>
              <a:rPr lang="en-US" sz="2400" dirty="0" smtClean="0"/>
              <a:t>SHEET  TO </a:t>
            </a:r>
            <a:r>
              <a:rPr lang="en-US" sz="2400" dirty="0"/>
              <a:t>PROTECT THE BALANCE FROM CORROSION</a:t>
            </a:r>
            <a:r>
              <a:rPr lang="en-US" sz="2400" dirty="0" smtClean="0"/>
              <a:t>,</a:t>
            </a:r>
          </a:p>
          <a:p>
            <a:pPr>
              <a:buNone/>
            </a:pPr>
            <a:r>
              <a:rPr lang="en-US" sz="2400" dirty="0" smtClean="0"/>
              <a:t>•</a:t>
            </a:r>
            <a:r>
              <a:rPr lang="en-US" sz="2400" dirty="0"/>
              <a:t>ADJUST THE LEVEL OF THE </a:t>
            </a:r>
            <a:r>
              <a:rPr lang="en-US" sz="2400" dirty="0" smtClean="0"/>
              <a:t>BALANCE</a:t>
            </a:r>
          </a:p>
          <a:p>
            <a:pPr>
              <a:buNone/>
            </a:pPr>
            <a:r>
              <a:rPr lang="en-US" sz="2400" dirty="0" smtClean="0"/>
              <a:t>•</a:t>
            </a:r>
            <a:r>
              <a:rPr lang="en-US" sz="2400" dirty="0"/>
              <a:t>CLEAN THE BALANCE PANS WITH A DRY DUSTER BEFOREUSE</a:t>
            </a:r>
            <a:r>
              <a:rPr lang="en-US" sz="2400" dirty="0" smtClean="0"/>
              <a:t>,</a:t>
            </a:r>
          </a:p>
          <a:p>
            <a:pPr>
              <a:buNone/>
            </a:pPr>
            <a:r>
              <a:rPr lang="en-US" sz="2400" dirty="0" smtClean="0"/>
              <a:t>•</a:t>
            </a:r>
            <a:r>
              <a:rPr lang="en-US" sz="2400" dirty="0"/>
              <a:t>KEEP EQUAL SIZE PIECE OF CLEAN WHITE PAPER IN EACHPAN &amp; BALANCE THE PANS</a:t>
            </a:r>
            <a:r>
              <a:rPr lang="en-US" sz="2400" dirty="0" smtClean="0"/>
              <a:t>,</a:t>
            </a:r>
          </a:p>
          <a:p>
            <a:pPr>
              <a:buNone/>
            </a:pPr>
            <a:r>
              <a:rPr lang="en-US" sz="2400" dirty="0" smtClean="0"/>
              <a:t>•</a:t>
            </a:r>
            <a:r>
              <a:rPr lang="en-US" sz="2400" dirty="0"/>
              <a:t>PLACE THE REQUIRED WEIGHTS ON THE LEFT HAND SIDEPAN WITH THE HELP OF FORCEPS SO THAT SWEAT, DUST &amp;GREASE FROM HANDS MAY NOT MAKE THE </a:t>
            </a:r>
            <a:r>
              <a:rPr lang="en-US" sz="2400" dirty="0" smtClean="0"/>
              <a:t>WEIGHTS INACCURATE,</a:t>
            </a:r>
          </a:p>
          <a:p>
            <a:pPr>
              <a:buNone/>
            </a:pPr>
            <a:r>
              <a:rPr lang="en-US" sz="2400" dirty="0" smtClean="0"/>
              <a:t>•THE </a:t>
            </a:r>
            <a:r>
              <a:rPr lang="en-US" sz="2400" dirty="0"/>
              <a:t>DRAWER OF THE BALANCE IN ORDER TOPREVENT SPILLAGE OF INGREDIENTS ON THE </a:t>
            </a:r>
            <a:r>
              <a:rPr lang="en-US" sz="2400" dirty="0" smtClean="0"/>
              <a:t>WEIGHTS LYING </a:t>
            </a:r>
            <a:r>
              <a:rPr lang="en-US" sz="2400" dirty="0"/>
              <a:t>IN THE DRAWER,</a:t>
            </a:r>
          </a:p>
          <a:p>
            <a:pPr>
              <a:buNone/>
            </a:pPr>
            <a:r>
              <a:rPr lang="en-US" sz="2400" dirty="0" smtClean="0"/>
              <a:t/>
            </a:r>
            <a:br>
              <a:rPr lang="en-US" sz="2400" dirty="0" smtClean="0"/>
            </a:b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fontScale="90000"/>
          </a:bodyPr>
          <a:lstStyle/>
          <a:p>
            <a:r>
              <a:rPr lang="en-US" dirty="0" smtClean="0"/>
              <a:t>WEIGHING IN PHARMACY</a:t>
            </a:r>
            <a:br>
              <a:rPr lang="en-US" dirty="0" smtClean="0"/>
            </a:br>
            <a:endParaRPr lang="en-US" dirty="0"/>
          </a:p>
        </p:txBody>
      </p:sp>
      <p:sp>
        <p:nvSpPr>
          <p:cNvPr id="3" name="Content Placeholder 2"/>
          <p:cNvSpPr>
            <a:spLocks noGrp="1"/>
          </p:cNvSpPr>
          <p:nvPr>
            <p:ph idx="1"/>
          </p:nvPr>
        </p:nvSpPr>
        <p:spPr>
          <a:xfrm>
            <a:off x="457200" y="685800"/>
            <a:ext cx="8229600" cy="5867400"/>
          </a:xfrm>
        </p:spPr>
        <p:txBody>
          <a:bodyPr>
            <a:normAutofit fontScale="55000" lnSpcReduction="20000"/>
          </a:bodyPr>
          <a:lstStyle/>
          <a:p>
            <a:pPr>
              <a:buNone/>
            </a:pPr>
            <a:r>
              <a:rPr lang="en-US" sz="4400" dirty="0" smtClean="0"/>
              <a:t>•</a:t>
            </a:r>
            <a:r>
              <a:rPr lang="en-US" sz="4400" dirty="0"/>
              <a:t>ADD OR REMOVE THE MEDICAMENT IN THE RIGHT HAND PAN </a:t>
            </a:r>
            <a:r>
              <a:rPr lang="en-US" sz="4400" dirty="0" smtClean="0"/>
              <a:t>WITH THE </a:t>
            </a:r>
            <a:r>
              <a:rPr lang="en-US" sz="4400" dirty="0"/>
              <a:t>HELP OF </a:t>
            </a:r>
            <a:r>
              <a:rPr lang="en-US" sz="5100" dirty="0"/>
              <a:t>THE</a:t>
            </a:r>
            <a:r>
              <a:rPr lang="en-US" sz="4400" dirty="0"/>
              <a:t> SPATULA UNTIL THE POINTER RETURNS TO </a:t>
            </a:r>
            <a:r>
              <a:rPr lang="en-US" sz="4400" dirty="0" smtClean="0"/>
              <a:t>THE NULL </a:t>
            </a:r>
            <a:r>
              <a:rPr lang="en-US" sz="4400" dirty="0"/>
              <a:t>POINT. REMEMBER IN PHARMACY RIGHT HAND PAN IS </a:t>
            </a:r>
            <a:r>
              <a:rPr lang="en-US" sz="4400" dirty="0" smtClean="0"/>
              <a:t>USED FOR </a:t>
            </a:r>
            <a:r>
              <a:rPr lang="en-US" sz="4400" dirty="0"/>
              <a:t>WEIGHING THE MEDICAMENTS</a:t>
            </a:r>
            <a:r>
              <a:rPr lang="en-US" sz="4400" dirty="0" smtClean="0"/>
              <a:t>,</a:t>
            </a:r>
          </a:p>
          <a:p>
            <a:pPr>
              <a:buNone/>
            </a:pPr>
            <a:r>
              <a:rPr lang="en-US" sz="4400" dirty="0" smtClean="0"/>
              <a:t>•</a:t>
            </a:r>
            <a:r>
              <a:rPr lang="en-US" sz="4400" dirty="0"/>
              <a:t>WHEN THE WEIGHING IS COMPLETED PUT THE BALANCE </a:t>
            </a:r>
            <a:r>
              <a:rPr lang="en-US" sz="4400" dirty="0" smtClean="0"/>
              <a:t>BEAM AGAIN </a:t>
            </a:r>
            <a:r>
              <a:rPr lang="en-US" sz="4400" dirty="0"/>
              <a:t>IN FIXED POSITION</a:t>
            </a:r>
            <a:r>
              <a:rPr lang="en-US" sz="4400" dirty="0" smtClean="0"/>
              <a:t>,</a:t>
            </a:r>
          </a:p>
          <a:p>
            <a:pPr>
              <a:buNone/>
            </a:pPr>
            <a:r>
              <a:rPr lang="en-US" sz="4400" dirty="0" smtClean="0"/>
              <a:t>•</a:t>
            </a:r>
            <a:r>
              <a:rPr lang="en-US" sz="4400" dirty="0"/>
              <a:t>TRANSFER THE WEIGHED INGREDIENT IN A CONTAINER OR A PIECEOF PAPER, AS PER REQUIREMENT</a:t>
            </a:r>
            <a:r>
              <a:rPr lang="en-US" sz="4400" dirty="0" smtClean="0"/>
              <a:t>,</a:t>
            </a:r>
          </a:p>
          <a:p>
            <a:pPr>
              <a:buNone/>
            </a:pPr>
            <a:r>
              <a:rPr lang="en-US" sz="4400" dirty="0" smtClean="0"/>
              <a:t>•</a:t>
            </a:r>
            <a:r>
              <a:rPr lang="en-US" sz="4400" dirty="0"/>
              <a:t>RETURN THE WEIGHTS TO THE DRAWER WITH FORCEPS ANDCAREFULLY CLEAN THE BALANCE PAN &amp; THE SPATULA</a:t>
            </a:r>
            <a:r>
              <a:rPr lang="en-US" sz="4400" dirty="0" smtClean="0"/>
              <a:t>,</a:t>
            </a:r>
          </a:p>
          <a:p>
            <a:pPr>
              <a:buNone/>
            </a:pPr>
            <a:r>
              <a:rPr lang="en-US" sz="4400" dirty="0" smtClean="0"/>
              <a:t>•</a:t>
            </a:r>
            <a:r>
              <a:rPr lang="en-US" sz="4400" dirty="0"/>
              <a:t>RETURN THE EXCESS LEFT OVER INGREDIENT TO THE STOCKBOTTLE AFTER CAREFULLY READING ITS NAME ON THE LABEL.SIMILARLY WEIGH ALL OTHER INGREDEINTS</a:t>
            </a:r>
            <a:r>
              <a:rPr lang="en-US" sz="4400" dirty="0" smtClean="0"/>
              <a:t>.</a:t>
            </a:r>
          </a:p>
          <a:p>
            <a:pPr>
              <a:buNone/>
            </a:pPr>
            <a:r>
              <a:rPr lang="en-US" sz="4400" dirty="0" smtClean="0"/>
              <a:t>•</a:t>
            </a:r>
            <a:r>
              <a:rPr lang="en-US" sz="4400" dirty="0"/>
              <a:t>WITH THE DISPENSING BALANCE PROVIDED TO YOU THE </a:t>
            </a:r>
            <a:r>
              <a:rPr lang="en-US" sz="4400" dirty="0" smtClean="0"/>
              <a:t>MINIMUM WEIGHABLE </a:t>
            </a:r>
            <a:r>
              <a:rPr lang="en-US" sz="4400" dirty="0"/>
              <a:t>QUANTITY IS 100 MG.</a:t>
            </a:r>
          </a:p>
          <a:p>
            <a:pPr>
              <a:buNone/>
            </a:pPr>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2.MEASUREMENT OF LIQUIDS</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a:t> </a:t>
            </a:r>
            <a:r>
              <a:rPr lang="en-US" b="1" dirty="0" smtClean="0"/>
              <a:t>2</a:t>
            </a:r>
            <a:r>
              <a:rPr lang="en-US" b="1" dirty="0"/>
              <a:t>. MEASUREMENT OF LIQUIDS IS GENRALLY DONE WITH </a:t>
            </a:r>
            <a:r>
              <a:rPr lang="en-US" b="1" dirty="0" smtClean="0"/>
              <a:t>THE HELP </a:t>
            </a:r>
            <a:r>
              <a:rPr lang="en-US" b="1" dirty="0"/>
              <a:t>OF VARIOUS CYLINDRICAL OR CONICAL MEASURESPROVIDED TO YOU. BUT THE CONICAL MEASURES AREPREFERRED BECAUSE IT IS EASY- TO FILL THEM WITHOUT SPILLAGE,- TO DRAIN OUT WHOLE LIQUID,- TO RINSE OUT THE RESIDUE AFTER DRAINING OUT </a:t>
            </a:r>
            <a:r>
              <a:rPr lang="en-US" b="1" dirty="0" smtClean="0"/>
              <a:t>LIQUID SESPECIALLY</a:t>
            </a:r>
            <a:r>
              <a:rPr lang="en-US" b="1" dirty="0"/>
              <a:t>, VISCOUS LIQUIDS AND- ALSO EASY TO CLEAN THEM AS COMPARED </a:t>
            </a:r>
            <a:r>
              <a:rPr lang="en-US" b="1" dirty="0" smtClean="0"/>
              <a:t>TO CYLINDRICAL </a:t>
            </a:r>
            <a:r>
              <a:rPr lang="en-US" b="1" dirty="0"/>
              <a:t>MEASURES</a:t>
            </a:r>
            <a:r>
              <a:rPr lang="en-US" b="1" dirty="0" smtClean="0"/>
              <a:t>.</a:t>
            </a:r>
          </a:p>
          <a:p>
            <a:pPr>
              <a:buFont typeface="Arial" charset="0"/>
              <a:buChar char="•"/>
            </a:pPr>
            <a:r>
              <a:rPr lang="en-US" b="1" dirty="0" smtClean="0"/>
              <a:t>THE </a:t>
            </a:r>
            <a:r>
              <a:rPr lang="en-US" b="1" dirty="0"/>
              <a:t>MINIMUM MEASUREABLE QUANTITY IS 1 ml. USING </a:t>
            </a:r>
            <a:r>
              <a:rPr lang="en-US" b="1" dirty="0" smtClean="0"/>
              <a:t>A 10ml, CONICAL </a:t>
            </a:r>
            <a:r>
              <a:rPr lang="en-US" b="1" dirty="0"/>
              <a:t>MEASURE. </a:t>
            </a:r>
            <a:r>
              <a:rPr lang="en-US" b="1" dirty="0" smtClean="0"/>
              <a:t>UPTO </a:t>
            </a:r>
            <a:r>
              <a:rPr lang="en-US" b="1" dirty="0"/>
              <a:t>0.1 </a:t>
            </a:r>
            <a:r>
              <a:rPr lang="en-US" b="1" dirty="0" smtClean="0"/>
              <a:t>ml, </a:t>
            </a:r>
            <a:r>
              <a:rPr lang="en-US" b="1" dirty="0"/>
              <a:t>LIQUID CAN </a:t>
            </a:r>
            <a:r>
              <a:rPr lang="en-US" b="1" dirty="0" smtClean="0"/>
              <a:t>BE MEASURED </a:t>
            </a:r>
            <a:r>
              <a:rPr lang="en-US" b="1" dirty="0"/>
              <a:t>USING A GRADUATED GLASS PIPETTE.</a:t>
            </a:r>
            <a:endParaRPr lang="en-US" dirty="0"/>
          </a:p>
          <a:p>
            <a:pPr>
              <a:buNone/>
            </a:pPr>
            <a:r>
              <a:rPr lang="en-US" dirty="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MEASUREMENT OF LIQUIDS</a:t>
            </a:r>
            <a:br>
              <a:rPr lang="en-US" dirty="0" smtClean="0"/>
            </a:br>
            <a:endParaRPr lang="en-US" dirty="0"/>
          </a:p>
        </p:txBody>
      </p:sp>
      <p:sp>
        <p:nvSpPr>
          <p:cNvPr id="3" name="Content Placeholder 2"/>
          <p:cNvSpPr>
            <a:spLocks noGrp="1"/>
          </p:cNvSpPr>
          <p:nvPr>
            <p:ph idx="1"/>
          </p:nvPr>
        </p:nvSpPr>
        <p:spPr>
          <a:xfrm>
            <a:off x="457200" y="762000"/>
            <a:ext cx="8229600" cy="5364163"/>
          </a:xfrm>
        </p:spPr>
        <p:txBody>
          <a:bodyPr>
            <a:normAutofit fontScale="25000" lnSpcReduction="20000"/>
          </a:bodyPr>
          <a:lstStyle/>
          <a:p>
            <a:pPr>
              <a:buNone/>
            </a:pPr>
            <a:endParaRPr lang="en-US" dirty="0"/>
          </a:p>
          <a:p>
            <a:r>
              <a:rPr lang="en-US" sz="8000" b="1" dirty="0"/>
              <a:t>Measuring technique for conical measures:</a:t>
            </a:r>
            <a:endParaRPr lang="en-US" sz="8000" dirty="0"/>
          </a:p>
          <a:p>
            <a:pPr>
              <a:buNone/>
            </a:pPr>
            <a:endParaRPr lang="en-US" sz="8000" dirty="0"/>
          </a:p>
          <a:p>
            <a:r>
              <a:rPr lang="en-US" sz="8000" b="1" dirty="0"/>
              <a:t>Always use clean &amp; dry measures</a:t>
            </a:r>
            <a:endParaRPr lang="en-US" sz="8000" dirty="0"/>
          </a:p>
          <a:p>
            <a:pPr>
              <a:buNone/>
            </a:pPr>
            <a:endParaRPr lang="en-US" sz="8000" dirty="0"/>
          </a:p>
          <a:p>
            <a:r>
              <a:rPr lang="en-US" sz="8000" b="1" dirty="0"/>
              <a:t>Always choose the smallest measure that will hold the </a:t>
            </a:r>
            <a:r>
              <a:rPr lang="en-US" sz="8000" b="1" dirty="0" smtClean="0"/>
              <a:t>required volume </a:t>
            </a:r>
            <a:r>
              <a:rPr lang="en-US" sz="8000" b="1" dirty="0"/>
              <a:t>to be measured. Do not split the volume into </a:t>
            </a:r>
            <a:r>
              <a:rPr lang="en-US" sz="8000" b="1" dirty="0" smtClean="0"/>
              <a:t>two measurements </a:t>
            </a:r>
            <a:r>
              <a:rPr lang="en-US" sz="8000" b="1" dirty="0"/>
              <a:t>as this would double the error,</a:t>
            </a:r>
            <a:endParaRPr lang="en-US" sz="8000" dirty="0"/>
          </a:p>
          <a:p>
            <a:pPr>
              <a:buNone/>
            </a:pPr>
            <a:endParaRPr lang="en-US" sz="8000" dirty="0"/>
          </a:p>
          <a:p>
            <a:r>
              <a:rPr lang="en-US" sz="8000" b="1" dirty="0"/>
              <a:t>Check the label of the stock bottle for the correct name of </a:t>
            </a:r>
            <a:r>
              <a:rPr lang="en-US" sz="8000" b="1" dirty="0" smtClean="0"/>
              <a:t>the liquid </a:t>
            </a:r>
            <a:r>
              <a:rPr lang="en-US" sz="8000" b="1" dirty="0"/>
              <a:t>to be measured,</a:t>
            </a:r>
            <a:endParaRPr lang="en-US" sz="8000" dirty="0"/>
          </a:p>
          <a:p>
            <a:pPr>
              <a:buNone/>
            </a:pPr>
            <a:endParaRPr lang="en-US" sz="8000" dirty="0"/>
          </a:p>
          <a:p>
            <a:r>
              <a:rPr lang="en-US" sz="8000" b="1" dirty="0"/>
              <a:t>Hold the bottle in the right hand with label in the upper side </a:t>
            </a:r>
            <a:r>
              <a:rPr lang="en-US" sz="8000" b="1" dirty="0" smtClean="0"/>
              <a:t>so that </a:t>
            </a:r>
            <a:r>
              <a:rPr lang="en-US" sz="8000" b="1" dirty="0"/>
              <a:t>it is visible during measurement &amp; also to prevent </a:t>
            </a:r>
            <a:r>
              <a:rPr lang="en-US" sz="8000" b="1" dirty="0" smtClean="0"/>
              <a:t>its spoilage </a:t>
            </a:r>
            <a:r>
              <a:rPr lang="en-US" sz="8000" b="1" dirty="0"/>
              <a:t>if some liquid trickles down,</a:t>
            </a:r>
            <a:endParaRPr lang="en-US" sz="8000" dirty="0"/>
          </a:p>
          <a:p>
            <a:pPr>
              <a:buNone/>
            </a:pPr>
            <a:endParaRPr lang="en-US" sz="8000" dirty="0"/>
          </a:p>
          <a:p>
            <a:r>
              <a:rPr lang="en-US" sz="8000" b="1" dirty="0"/>
              <a:t>Remove the stopper of the bottle and hold it between the </a:t>
            </a:r>
            <a:r>
              <a:rPr lang="en-US" sz="8000" b="1" dirty="0" smtClean="0"/>
              <a:t>little  finger </a:t>
            </a:r>
            <a:r>
              <a:rPr lang="en-US" sz="8000" b="1" dirty="0"/>
              <a:t>and palm of the left hand,</a:t>
            </a:r>
            <a:endParaRPr lang="en-US" sz="8000" dirty="0"/>
          </a:p>
          <a:p>
            <a:pPr>
              <a:buNone/>
            </a:pPr>
            <a:endParaRPr lang="en-US" sz="8000" dirty="0"/>
          </a:p>
          <a:p>
            <a:r>
              <a:rPr lang="en-US" sz="8000" b="1" dirty="0"/>
              <a:t>Straighten the conical measure with the graduated side </a:t>
            </a:r>
            <a:r>
              <a:rPr lang="en-US" sz="8000" b="1" dirty="0" smtClean="0"/>
              <a:t>in front </a:t>
            </a:r>
            <a:r>
              <a:rPr lang="en-US" sz="8000" b="1" dirty="0"/>
              <a:t>and put it on a flat surface or a tile,</a:t>
            </a:r>
            <a:endParaRPr lang="en-US" sz="8000" dirty="0"/>
          </a:p>
          <a:p>
            <a:endParaRPr lang="en-US" sz="4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3.DISSOLUTION</a:t>
            </a:r>
            <a:br>
              <a:rPr lang="en-US" dirty="0" smtClean="0"/>
            </a:br>
            <a:endParaRPr lang="en-US" dirty="0"/>
          </a:p>
        </p:txBody>
      </p:sp>
      <p:sp>
        <p:nvSpPr>
          <p:cNvPr id="3" name="Content Placeholder 2"/>
          <p:cNvSpPr>
            <a:spLocks noGrp="1"/>
          </p:cNvSpPr>
          <p:nvPr>
            <p:ph idx="1"/>
          </p:nvPr>
        </p:nvSpPr>
        <p:spPr>
          <a:xfrm>
            <a:off x="457200" y="990600"/>
            <a:ext cx="8229600" cy="5135563"/>
          </a:xfrm>
        </p:spPr>
        <p:txBody>
          <a:bodyPr>
            <a:noAutofit/>
          </a:bodyPr>
          <a:lstStyle/>
          <a:p>
            <a:r>
              <a:rPr lang="en-US" sz="2400" b="1" dirty="0" smtClean="0"/>
              <a:t>IT </a:t>
            </a:r>
            <a:r>
              <a:rPr lang="en-US" sz="2400" b="1" dirty="0"/>
              <a:t>INVOLVES DISSOLVING SOLIDS IN TO LIQUID TO PREPARE </a:t>
            </a:r>
            <a:r>
              <a:rPr lang="en-US" sz="2400" b="1" dirty="0" smtClean="0"/>
              <a:t>A SOLUTION</a:t>
            </a:r>
            <a:r>
              <a:rPr lang="en-US" sz="2400" b="1" dirty="0"/>
              <a:t>.</a:t>
            </a:r>
            <a:endParaRPr lang="en-US" sz="2400" dirty="0"/>
          </a:p>
          <a:p>
            <a:r>
              <a:rPr lang="en-US" sz="2400" b="1" dirty="0" smtClean="0"/>
              <a:t>IT </a:t>
            </a:r>
            <a:r>
              <a:rPr lang="en-US" sz="2400" b="1" dirty="0"/>
              <a:t>IS NECESSARY TO KNOW THE SOLUBILITY OF </a:t>
            </a:r>
            <a:r>
              <a:rPr lang="en-US" sz="2400" b="1" dirty="0" smtClean="0"/>
              <a:t>THE MEDICAMENTS </a:t>
            </a:r>
            <a:r>
              <a:rPr lang="en-US" sz="2400" b="1" dirty="0"/>
              <a:t>INTO VARIOUS LIQUIDS OR SOLVENTS</a:t>
            </a:r>
            <a:r>
              <a:rPr lang="en-US" sz="2400" b="1" dirty="0" smtClean="0"/>
              <a:t>.</a:t>
            </a:r>
            <a:endParaRPr lang="en-US" sz="2400" dirty="0"/>
          </a:p>
          <a:p>
            <a:r>
              <a:rPr lang="en-US" sz="2400" b="1" dirty="0"/>
              <a:t>THE SOLUBILITY OF A LIQUID IN A GIVEN LIQUID CAN </a:t>
            </a:r>
            <a:r>
              <a:rPr lang="en-US" sz="2400" b="1" dirty="0" smtClean="0"/>
              <a:t>BE INCREASED </a:t>
            </a:r>
            <a:r>
              <a:rPr lang="en-US" sz="2400" b="1" dirty="0"/>
              <a:t>BY FOLLOWING WAYS</a:t>
            </a:r>
            <a:r>
              <a:rPr lang="en-US" sz="2400" b="1" dirty="0" smtClean="0"/>
              <a:t>:</a:t>
            </a:r>
            <a:endParaRPr lang="en-US" sz="2400" dirty="0"/>
          </a:p>
          <a:p>
            <a:pPr>
              <a:buNone/>
            </a:pPr>
            <a:r>
              <a:rPr lang="en-US" sz="2400" b="1" dirty="0"/>
              <a:t>- </a:t>
            </a:r>
            <a:r>
              <a:rPr lang="en-US" sz="2000" b="1" dirty="0"/>
              <a:t>POWDER THE SOLID INTO FINE PARTICLES, THIS INCREASES </a:t>
            </a:r>
            <a:r>
              <a:rPr lang="en-US" sz="2000" b="1" dirty="0" smtClean="0"/>
              <a:t>THE SURFACE </a:t>
            </a:r>
            <a:r>
              <a:rPr lang="en-US" sz="2000" b="1" dirty="0"/>
              <a:t>AREA FROM WHICH MOLECULES CAN DIFUSE </a:t>
            </a:r>
            <a:r>
              <a:rPr lang="en-US" sz="2000" b="1" dirty="0" smtClean="0"/>
              <a:t>INTO LIQUID,</a:t>
            </a:r>
            <a:endParaRPr lang="en-US" sz="2000" dirty="0"/>
          </a:p>
          <a:p>
            <a:pPr>
              <a:buNone/>
            </a:pPr>
            <a:r>
              <a:rPr lang="en-US" sz="2000" b="1" dirty="0"/>
              <a:t>- BY AGITATING THE SOLUTION IN A CONICAL FLASK WHICH </a:t>
            </a:r>
            <a:r>
              <a:rPr lang="en-US" sz="2000" b="1" dirty="0" smtClean="0"/>
              <a:t>HELPS RAPID </a:t>
            </a:r>
            <a:r>
              <a:rPr lang="en-US" sz="2000" b="1" dirty="0"/>
              <a:t>DIPERSION OF THE SOLUTE THROUGHOUT THE LIQUID, </a:t>
            </a:r>
            <a:r>
              <a:rPr lang="en-US" sz="2000" b="1" dirty="0" smtClean="0"/>
              <a:t>AND</a:t>
            </a:r>
            <a:endParaRPr lang="en-US" sz="2000" dirty="0"/>
          </a:p>
          <a:p>
            <a:pPr>
              <a:buNone/>
            </a:pPr>
            <a:r>
              <a:rPr lang="en-US" sz="2000" b="1" dirty="0"/>
              <a:t>- BY INCREASING THE TEMPERATURE WHICH DECREASES </a:t>
            </a:r>
            <a:r>
              <a:rPr lang="en-US" sz="2000" b="1" dirty="0" smtClean="0"/>
              <a:t>THE VISCOSITY </a:t>
            </a:r>
            <a:r>
              <a:rPr lang="en-US" sz="2000" b="1" dirty="0"/>
              <a:t>&amp; INCREASES THE DIFFUSION CO-EFFICIENT AND </a:t>
            </a:r>
            <a:r>
              <a:rPr lang="en-US" sz="2000" b="1" dirty="0" smtClean="0"/>
              <a:t>ALSO INCREASES </a:t>
            </a:r>
            <a:r>
              <a:rPr lang="en-US" sz="2000" b="1" dirty="0"/>
              <a:t>THE SOLUBILITY OF MOST OF THE DRUGS</a:t>
            </a:r>
            <a:endParaRPr lang="en-US" sz="2000" dirty="0"/>
          </a:p>
          <a:p>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DISSOLUTION</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Autofit/>
          </a:bodyPr>
          <a:lstStyle/>
          <a:p>
            <a:pPr>
              <a:buNone/>
            </a:pPr>
            <a:r>
              <a:rPr lang="en-US" sz="2400" b="1" dirty="0" smtClean="0"/>
              <a:t>TECHNIQUE </a:t>
            </a:r>
            <a:r>
              <a:rPr lang="en-US" sz="2400" b="1" dirty="0"/>
              <a:t>OF DISSOLUTION</a:t>
            </a:r>
            <a:r>
              <a:rPr lang="en-US" sz="2400" b="1" dirty="0" smtClean="0"/>
              <a:t>:</a:t>
            </a:r>
          </a:p>
          <a:p>
            <a:pPr>
              <a:buNone/>
            </a:pPr>
            <a:endParaRPr lang="en-US" sz="2400" dirty="0"/>
          </a:p>
          <a:p>
            <a:r>
              <a:rPr lang="en-US" sz="2400" b="1" dirty="0"/>
              <a:t> </a:t>
            </a:r>
            <a:r>
              <a:rPr lang="en-US" sz="2400" b="1" dirty="0" smtClean="0"/>
              <a:t>GENERALLY </a:t>
            </a:r>
            <a:r>
              <a:rPr lang="en-US" sz="2400" b="1" dirty="0"/>
              <a:t>A CONICAL FLASK IS SELECTED AS A VESSEL FOR MAKING </a:t>
            </a:r>
            <a:r>
              <a:rPr lang="en-US" sz="2400" b="1" dirty="0" smtClean="0"/>
              <a:t>A SOLUTION </a:t>
            </a:r>
            <a:r>
              <a:rPr lang="en-US" sz="2400" b="1" dirty="0"/>
              <a:t>BECAUSE OF FOLLOWING ADVANTAGES</a:t>
            </a:r>
            <a:r>
              <a:rPr lang="en-US" sz="2400" b="1" dirty="0" smtClean="0"/>
              <a:t>:</a:t>
            </a:r>
          </a:p>
          <a:p>
            <a:endParaRPr lang="en-US" sz="2400" dirty="0"/>
          </a:p>
          <a:p>
            <a:pPr>
              <a:buNone/>
            </a:pPr>
            <a:r>
              <a:rPr lang="en-US" sz="2400" b="1" dirty="0" smtClean="0"/>
              <a:t>-THE </a:t>
            </a:r>
            <a:r>
              <a:rPr lang="en-US" sz="2400" b="1" dirty="0"/>
              <a:t>CONTENTS CAN BE EASILY AGITATED BY SHAKING WITHOUT </a:t>
            </a:r>
            <a:r>
              <a:rPr lang="en-US" sz="2400" b="1" dirty="0" smtClean="0"/>
              <a:t>ANY SPILLAGE</a:t>
            </a:r>
            <a:r>
              <a:rPr lang="en-US" sz="2400" b="1" dirty="0"/>
              <a:t>,</a:t>
            </a:r>
            <a:endParaRPr lang="en-US" sz="2400" dirty="0"/>
          </a:p>
          <a:p>
            <a:pPr>
              <a:buNone/>
            </a:pPr>
            <a:r>
              <a:rPr lang="en-US" sz="2400" b="1" dirty="0" smtClean="0"/>
              <a:t>- </a:t>
            </a:r>
            <a:r>
              <a:rPr lang="en-US" sz="2400" b="1" dirty="0"/>
              <a:t>THE CONTENTS CAN BE READILY HEATED IF DESIRED,</a:t>
            </a:r>
            <a:endParaRPr lang="en-US" sz="2400" dirty="0"/>
          </a:p>
          <a:p>
            <a:pPr>
              <a:buNone/>
            </a:pPr>
            <a:r>
              <a:rPr lang="en-US" sz="2400" b="1" dirty="0" smtClean="0"/>
              <a:t>-THE </a:t>
            </a:r>
            <a:r>
              <a:rPr lang="en-US" sz="2400" b="1" dirty="0"/>
              <a:t>CONTENTS CAN ALSO BE READILY COOLED UNDER RUNNING </a:t>
            </a:r>
            <a:r>
              <a:rPr lang="en-US" sz="2400" b="1" dirty="0" smtClean="0"/>
              <a:t>TAP WATER </a:t>
            </a:r>
            <a:r>
              <a:rPr lang="en-US" sz="2400" b="1" dirty="0"/>
              <a:t>WITHOUT </a:t>
            </a:r>
            <a:r>
              <a:rPr lang="en-US" sz="2400" b="1" dirty="0" smtClean="0"/>
              <a:t>CONTAMINATION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1264</Words>
  <Application>Microsoft Office PowerPoint</Application>
  <PresentationFormat>On-screen Show (4:3)</PresentationFormat>
  <Paragraphs>187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FUNDAMENTAL OPERATIONS IN COMPOUNDING</vt:lpstr>
      <vt:lpstr>FUNDAMENTAL OPERATIONS IN COMPOUNDING</vt:lpstr>
      <vt:lpstr>1. WEIGHING:  </vt:lpstr>
      <vt:lpstr>WEIGHING IN PHARMACY </vt:lpstr>
      <vt:lpstr>WEIGHING IN PHARMACY </vt:lpstr>
      <vt:lpstr>2.MEASUREMENT OF LIQUIDS </vt:lpstr>
      <vt:lpstr>MEASUREMENT OF LIQUIDS </vt:lpstr>
      <vt:lpstr>3.DISSOLUTION </vt:lpstr>
      <vt:lpstr>DISSOLUTION </vt:lpstr>
      <vt:lpstr>FOLLOWING STEPS ARE TAKEN IN DISSOLUTION TECHNIQUE</vt:lpstr>
      <vt:lpstr>4.FILTRATION </vt:lpstr>
      <vt:lpstr>FILTRATION </vt:lpstr>
      <vt:lpstr>5.MIXING &amp; MIXTURES </vt:lpstr>
      <vt:lpstr>MIXTURES OF LIQUIDS</vt:lpstr>
      <vt:lpstr>II. MIXTURES OF LIQUIDS &amp; SOLIDS</vt:lpstr>
      <vt:lpstr>III. MIXTURES OF SOLIDS: </vt:lpstr>
      <vt:lpstr>IV.MIXTURES CONTAINING SEMISOLIDS: </vt:lpstr>
      <vt:lpstr>IV.MIXTURES CONTAINING SEMISOLIDS</vt:lpstr>
      <vt:lpstr>6.SIZE-REDUCTION </vt:lpstr>
      <vt:lpstr>SIZE-REDUCTION  </vt:lpstr>
      <vt:lpstr>7.SIZE SEPARATION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OPERATIONS IN COMPOUNDING</dc:title>
  <dc:creator>omer</dc:creator>
  <cp:lastModifiedBy>Adil Butt</cp:lastModifiedBy>
  <cp:revision>41</cp:revision>
  <dcterms:created xsi:type="dcterms:W3CDTF">2013-02-26T11:03:48Z</dcterms:created>
  <dcterms:modified xsi:type="dcterms:W3CDTF">2020-05-02T09:14:49Z</dcterms:modified>
</cp:coreProperties>
</file>